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</p:sldIdLst>
  <p:sldSz cx="14630400" cy="8229600"/>
  <p:notesSz cx="8229600" cy="14630400"/>
  <p:embeddedFontLst>
    <p:embeddedFont>
      <p:font typeface="Corben" panose="020F0505020000020004" pitchFamily="34" charset="-122"/>
      <p:bold r:id="rId17"/>
    </p:embeddedFont>
    <p:embeddedFont>
      <p:font typeface="Corben" panose="020F0505020000020004" pitchFamily="34" charset="0"/>
      <p:bold r:id="rId18"/>
    </p:embeddedFont>
    <p:embeddedFont>
      <p:font typeface="Corben" panose="020F0505020000020004" pitchFamily="34" charset="-120"/>
      <p:bold r:id="rId19"/>
    </p:embeddedFont>
    <p:embeddedFont>
      <p:font typeface="Nobile" panose="02000503050000020004" pitchFamily="34" charset="0"/>
      <p:bold r:id="rId20"/>
    </p:embeddedFont>
    <p:embeddedFont>
      <p:font typeface="Nobile" panose="02000503050000020004" pitchFamily="34" charset="-122"/>
      <p:bold r:id="rId21"/>
    </p:embeddedFont>
    <p:embeddedFont>
      <p:font typeface="Nobile" panose="02000503050000020004" pitchFamily="34" charset="-120"/>
      <p:bold r:id="rId22"/>
    </p:embeddedFont>
    <p:embeddedFont>
      <p:font typeface="Calibri" panose="020F0502020204030204" charset="0"/>
      <p:regular r:id="rId23"/>
      <p:bold r:id="rId24"/>
      <p:italic r:id="rId25"/>
      <p:boldItalic r:id="rId26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6" Type="http://schemas.openxmlformats.org/officeDocument/2006/relationships/font" Target="fonts/font10.fntdata"/><Relationship Id="rId25" Type="http://schemas.openxmlformats.org/officeDocument/2006/relationships/font" Target="fonts/font9.fntdata"/><Relationship Id="rId24" Type="http://schemas.openxmlformats.org/officeDocument/2006/relationships/font" Target="fonts/font8.fntdata"/><Relationship Id="rId23" Type="http://schemas.openxmlformats.org/officeDocument/2006/relationships/font" Target="fonts/font7.fntdata"/><Relationship Id="rId22" Type="http://schemas.openxmlformats.org/officeDocument/2006/relationships/font" Target="fonts/font6.fntdata"/><Relationship Id="rId21" Type="http://schemas.openxmlformats.org/officeDocument/2006/relationships/font" Target="fonts/font5.fntdata"/><Relationship Id="rId20" Type="http://schemas.openxmlformats.org/officeDocument/2006/relationships/font" Target="fonts/font4.fntdata"/><Relationship Id="rId2" Type="http://schemas.openxmlformats.org/officeDocument/2006/relationships/theme" Target="theme/theme1.xml"/><Relationship Id="rId19" Type="http://schemas.openxmlformats.org/officeDocument/2006/relationships/font" Target="fonts/font3.fntdata"/><Relationship Id="rId18" Type="http://schemas.openxmlformats.org/officeDocument/2006/relationships/font" Target="fonts/font2.fntdata"/><Relationship Id="rId17" Type="http://schemas.openxmlformats.org/officeDocument/2006/relationships/font" Target="fonts/font1.fntdata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8.png"/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801297"/>
            <a:ext cx="7556421" cy="283511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altLang="en-US" sz="4450" b="1" dirty="0">
                <a:solidFill>
                  <a:srgbClr val="1B1B27"/>
                </a:solidFill>
                <a:latin typeface="Times New Roman" panose="02020603050405020304" charset="0"/>
                <a:ea typeface="Corben" panose="020F0505020000020004" pitchFamily="34" charset="-122"/>
                <a:cs typeface="Times New Roman" panose="02020603050405020304" charset="0"/>
              </a:rPr>
              <a:t>Дәріс 3. </a:t>
            </a:r>
            <a:endParaRPr lang="en-US" altLang="en-US" sz="4450" b="1" dirty="0">
              <a:solidFill>
                <a:srgbClr val="1B1B27"/>
              </a:solidFill>
              <a:latin typeface="Times New Roman" panose="02020603050405020304" charset="0"/>
              <a:ea typeface="Corben" panose="020F0505020000020004" pitchFamily="34" charset="-122"/>
              <a:cs typeface="Times New Roman" panose="02020603050405020304" charset="0"/>
            </a:endParaRPr>
          </a:p>
          <a:p>
            <a:pPr marL="0" indent="0" algn="ctr">
              <a:lnSpc>
                <a:spcPts val="5550"/>
              </a:lnSpc>
              <a:buNone/>
            </a:pPr>
            <a:r>
              <a:rPr lang="en-US" altLang="en-US" sz="4450" b="1" dirty="0">
                <a:latin typeface="Times New Roman" panose="02020603050405020304" charset="0"/>
                <a:cs typeface="Times New Roman" panose="02020603050405020304" charset="0"/>
              </a:rPr>
              <a:t>Адам</a:t>
            </a:r>
            <a:r>
              <a:rPr lang="en-US" altLang="ru-RU" sz="445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450" b="1" dirty="0">
                <a:latin typeface="Times New Roman" panose="02020603050405020304" charset="0"/>
                <a:cs typeface="Times New Roman" panose="02020603050405020304" charset="0"/>
              </a:rPr>
              <a:t>және</a:t>
            </a:r>
            <a:r>
              <a:rPr lang="en-US" altLang="ru-RU" sz="445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450" b="1" dirty="0">
                <a:latin typeface="Times New Roman" panose="02020603050405020304" charset="0"/>
                <a:cs typeface="Times New Roman" panose="02020603050405020304" charset="0"/>
              </a:rPr>
              <a:t>адамзат</a:t>
            </a:r>
            <a:r>
              <a:rPr lang="en-US" altLang="ru-RU" sz="445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450" b="1" dirty="0">
                <a:latin typeface="Times New Roman" panose="02020603050405020304" charset="0"/>
                <a:cs typeface="Times New Roman" panose="02020603050405020304" charset="0"/>
              </a:rPr>
              <a:t>туралы</a:t>
            </a:r>
            <a:r>
              <a:rPr lang="en-US" altLang="ru-RU" sz="445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450" b="1" dirty="0">
                <a:latin typeface="Times New Roman" panose="02020603050405020304" charset="0"/>
                <a:cs typeface="Times New Roman" panose="02020603050405020304" charset="0"/>
              </a:rPr>
              <a:t>ғылымдар</a:t>
            </a:r>
            <a:r>
              <a:rPr lang="en-US" altLang="ru-RU" sz="445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4450" b="1" dirty="0">
                <a:latin typeface="Times New Roman" panose="02020603050405020304" charset="0"/>
                <a:cs typeface="Times New Roman" panose="02020603050405020304" charset="0"/>
              </a:rPr>
              <a:t>философия</a:t>
            </a:r>
            <a:r>
              <a:rPr lang="en-US" altLang="ru-RU" sz="445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450" b="1" dirty="0">
                <a:latin typeface="Times New Roman" panose="02020603050405020304" charset="0"/>
                <a:cs typeface="Times New Roman" panose="02020603050405020304" charset="0"/>
              </a:rPr>
              <a:t>шеңберінде</a:t>
            </a:r>
            <a:r>
              <a:rPr lang="en-US" altLang="ru-RU" sz="445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450" b="1" dirty="0">
                <a:latin typeface="Times New Roman" panose="02020603050405020304" charset="0"/>
                <a:cs typeface="Times New Roman" panose="02020603050405020304" charset="0"/>
              </a:rPr>
              <a:t>психологиялық</a:t>
            </a:r>
            <a:r>
              <a:rPr lang="en-US" altLang="ru-RU" sz="445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450" b="1" dirty="0">
                <a:latin typeface="Times New Roman" panose="02020603050405020304" charset="0"/>
                <a:cs typeface="Times New Roman" panose="02020603050405020304" charset="0"/>
              </a:rPr>
              <a:t>білімнің</a:t>
            </a:r>
            <a:r>
              <a:rPr lang="en-US" altLang="ru-RU" sz="445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450" b="1" dirty="0">
                <a:latin typeface="Times New Roman" panose="02020603050405020304" charset="0"/>
                <a:cs typeface="Times New Roman" panose="02020603050405020304" charset="0"/>
              </a:rPr>
              <a:t>дамуы</a:t>
            </a:r>
            <a:r>
              <a:rPr lang="en-US" altLang="ru-RU" sz="445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ru-RU" sz="445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5811520" y="450850"/>
            <a:ext cx="78854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Әл-Фараби атындағы Қазақ Ұлттық университеті</a:t>
            </a:r>
            <a:b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Жалпы және қолданбалы психология кафедрасы </a:t>
            </a:r>
            <a:endParaRPr lang="en-US" altLang="ru-RU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8656955" y="6911340"/>
            <a:ext cx="56699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ru-RU" b="1">
                <a:latin typeface="Times New Roman" panose="02020603050405020304" charset="0"/>
                <a:cs typeface="Times New Roman" panose="02020603050405020304" charset="0"/>
              </a:rPr>
              <a:t>Дәріскер: </a:t>
            </a:r>
            <a:r>
              <a:rPr lang="ru-RU" altLang="en-US" b="1">
                <a:latin typeface="Times New Roman" panose="02020603050405020304" charset="0"/>
                <a:cs typeface="Times New Roman" panose="02020603050405020304" charset="0"/>
              </a:rPr>
              <a:t>Психология </a:t>
            </a:r>
            <a:r>
              <a:rPr lang="en-US" altLang="en-US" b="1">
                <a:latin typeface="Times New Roman" panose="02020603050405020304" charset="0"/>
                <a:cs typeface="Times New Roman" panose="02020603050405020304" charset="0"/>
              </a:rPr>
              <a:t>ғылымдарының докторы, профессор </a:t>
            </a:r>
            <a:r>
              <a:rPr lang="en-US" altLang="ru-RU" b="1">
                <a:latin typeface="Times New Roman" panose="02020603050405020304" charset="0"/>
                <a:cs typeface="Times New Roman" panose="02020603050405020304" charset="0"/>
              </a:rPr>
              <a:t>Тоқсанбаева Н</a:t>
            </a:r>
            <a:r>
              <a:rPr lang="en-US" altLang="en-US" b="1">
                <a:latin typeface="Times New Roman" panose="02020603050405020304" charset="0"/>
                <a:cs typeface="Times New Roman" panose="02020603050405020304" charset="0"/>
              </a:rPr>
              <a:t>.К.</a:t>
            </a:r>
            <a:endParaRPr lang="en-US" altLang="en-US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9144000" y="0"/>
            <a:ext cx="5486400" cy="8229600"/>
          </a:xfrm>
          <a:prstGeom prst="rect">
            <a:avLst/>
          </a:prstGeom>
          <a:solidFill>
            <a:srgbClr val="DFDFE0"/>
          </a:solidFill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93790" y="1798558"/>
            <a:ext cx="7556421" cy="141755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Қорытынды: Адамды тану — үздіксіз ізденіс</a:t>
            </a:r>
            <a:endParaRPr lang="en-US" sz="4450" dirty="0"/>
          </a:p>
        </p:txBody>
      </p:sp>
      <p:sp>
        <p:nvSpPr>
          <p:cNvPr id="6" name="Text 2"/>
          <p:cNvSpPr/>
          <p:nvPr/>
        </p:nvSpPr>
        <p:spPr>
          <a:xfrm>
            <a:off x="793790" y="3556278"/>
            <a:ext cx="7556421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Философия мен психология адам табиғатын түсінудің екі маңызды қыры болып қала береді. Олар бір-бірін толықтырып, адамзаттың өзі туралы білімін тереңдетеді.</a:t>
            </a:r>
            <a:endParaRPr lang="en-US" sz="1750" dirty="0"/>
          </a:p>
        </p:txBody>
      </p:sp>
      <p:sp>
        <p:nvSpPr>
          <p:cNvPr id="7" name="Text 3"/>
          <p:cNvSpPr/>
          <p:nvPr/>
        </p:nvSpPr>
        <p:spPr>
          <a:xfrm>
            <a:off x="793790" y="4900136"/>
            <a:ext cx="7556421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SzPct val="100000"/>
              <a:buNone/>
            </a:pPr>
            <a:r>
              <a:rPr lang="en-US" sz="1750" b="1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Үйлесімділік:</a:t>
            </a: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 Адамзаттың болашағы осы білімдердің үйлесімінде жатыр.</a:t>
            </a:r>
            <a:endParaRPr lang="en-US" sz="1750" dirty="0"/>
          </a:p>
        </p:txBody>
      </p:sp>
      <p:sp>
        <p:nvSpPr>
          <p:cNvPr id="8" name="Text 4"/>
          <p:cNvSpPr/>
          <p:nvPr/>
        </p:nvSpPr>
        <p:spPr>
          <a:xfrm>
            <a:off x="793790" y="5705237"/>
            <a:ext cx="7556421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SzPct val="100000"/>
              <a:buNone/>
            </a:pPr>
            <a:r>
              <a:rPr lang="en-US" sz="1750" b="1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Үздіксіз ізденіс:</a:t>
            </a: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 Әрқайсымыз — осы үлкен ізденістің бір бөлшегіміз, және бұл ізденіс ешқашан тоқтамайды.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46885"/>
            <a:ext cx="10508456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Философияның адам тануындағы рөлі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909292"/>
            <a:ext cx="6407944" cy="2955250"/>
          </a:xfrm>
          <a:prstGeom prst="roundRect">
            <a:avLst>
              <a:gd name="adj" fmla="val 3224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1028224" y="3143726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4967E9"/>
          </a:solidFill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5390" y="3292554"/>
            <a:ext cx="306110" cy="382667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28224" y="4050983"/>
            <a:ext cx="3182422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Ежелгі Грекия негіздері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28224" y="4541401"/>
            <a:ext cx="5939076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Платон мен Аристотель адам табиғатын зерттеуге алғашқы қадамдар жасап, адам жаны мен мінез-құлқы туралы іргелі сұрақтар қойды.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7428548" y="2909292"/>
            <a:ext cx="6408063" cy="2955250"/>
          </a:xfrm>
          <a:prstGeom prst="roundRect">
            <a:avLst>
              <a:gd name="adj" fmla="val 3224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7662982" y="3143726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4967E9"/>
          </a:solidFill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0148" y="3292554"/>
            <a:ext cx="306110" cy="382667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662982" y="4050983"/>
            <a:ext cx="3554492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Философиялық эволюция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7662982" y="4541401"/>
            <a:ext cx="5939195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Космоцентризмнен теоцентризмге, одан антропоцентризмге өту адамның әлемдегі орны мен маңызы туралы түсініктің тереңдеуін көрсетті.</a:t>
            </a:r>
            <a:endParaRPr lang="en-US" sz="1750" dirty="0"/>
          </a:p>
        </p:txBody>
      </p:sp>
      <p:sp>
        <p:nvSpPr>
          <p:cNvPr id="13" name="Text 9"/>
          <p:cNvSpPr/>
          <p:nvPr/>
        </p:nvSpPr>
        <p:spPr>
          <a:xfrm>
            <a:off x="793790" y="6119693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Философия әрқашан адамның өзі туралы ойлауына және оның әлемдегі рөлін түсінуіне бағыт беріп отырды.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23768" y="490061"/>
            <a:ext cx="8490585" cy="55685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500" dirty="0">
                <a:solidFill>
                  <a:srgbClr val="1B1B27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Орта ғасырлардағы адам туралы түсінік</a:t>
            </a:r>
            <a:endParaRPr lang="en-US" sz="3500" dirty="0"/>
          </a:p>
        </p:txBody>
      </p:sp>
      <p:sp>
        <p:nvSpPr>
          <p:cNvPr id="3" name="Text 1"/>
          <p:cNvSpPr/>
          <p:nvPr/>
        </p:nvSpPr>
        <p:spPr>
          <a:xfrm>
            <a:off x="623768" y="1474589"/>
            <a:ext cx="6474023" cy="8554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Орта ғасырларда адам рух, жан және тәннің біртұтас жүйесі ретінде қарастырылды. Бұл кезеңдегі зерттеулер көбінесе діни ілімдермен тығыз байланыста болды.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623768" y="2490430"/>
            <a:ext cx="6474023" cy="8554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Ислам әлемінде Ибн Рушд адамның ақыл-ойы мен еркін еркін зерттесе, христиан теологтары адамның ішкі әлемі мен оның Құдаймен байланысын тереңірек түсінуге тырысты.</a:t>
            </a:r>
            <a:endParaRPr lang="en-US" sz="14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40228" y="1514713"/>
            <a:ext cx="6474023" cy="647402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23768" y="8389739"/>
            <a:ext cx="13382863" cy="28515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Бұл кезеңдегі ойшылдар адамның рухани және психикалық өміріне үлкен мән берді.</a:t>
            </a:r>
            <a:endParaRPr lang="en-US" sz="1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3138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74502" y="608528"/>
            <a:ext cx="7594997" cy="138303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50" dirty="0">
                <a:solidFill>
                  <a:srgbClr val="1B1B27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Ренессанс дәуіріндегі адам және оның еркіндігі</a:t>
            </a:r>
            <a:endParaRPr lang="en-US" sz="4350" dirty="0"/>
          </a:p>
        </p:txBody>
      </p:sp>
      <p:sp>
        <p:nvSpPr>
          <p:cNvPr id="4" name="Text 1"/>
          <p:cNvSpPr/>
          <p:nvPr/>
        </p:nvSpPr>
        <p:spPr>
          <a:xfrm>
            <a:off x="1106329" y="2655213"/>
            <a:ext cx="7263170" cy="165949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350"/>
              </a:lnSpc>
              <a:buNone/>
            </a:pPr>
            <a:r>
              <a:rPr lang="en-US" sz="3450" dirty="0">
                <a:solidFill>
                  <a:srgbClr val="4967E9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«Адам өзінің тағдырының иесі»</a:t>
            </a:r>
            <a:r>
              <a:rPr lang="en-US" sz="3450" dirty="0">
                <a:solidFill>
                  <a:srgbClr val="1B1B27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 деген ұғым Ренессанс кезеңінде басты идеяға айналды.</a:t>
            </a:r>
            <a:endParaRPr lang="en-US" sz="3450" dirty="0"/>
          </a:p>
        </p:txBody>
      </p:sp>
      <p:sp>
        <p:nvSpPr>
          <p:cNvPr id="5" name="Shape 2"/>
          <p:cNvSpPr/>
          <p:nvPr/>
        </p:nvSpPr>
        <p:spPr>
          <a:xfrm>
            <a:off x="774502" y="2323386"/>
            <a:ext cx="30480" cy="2323148"/>
          </a:xfrm>
          <a:prstGeom prst="rect">
            <a:avLst/>
          </a:prstGeom>
          <a:solidFill>
            <a:srgbClr val="4967E9"/>
          </a:solidFill>
        </p:spPr>
      </p:sp>
      <p:sp>
        <p:nvSpPr>
          <p:cNvPr id="6" name="Text 3"/>
          <p:cNvSpPr/>
          <p:nvPr/>
        </p:nvSpPr>
        <p:spPr>
          <a:xfrm>
            <a:off x="774502" y="4895374"/>
            <a:ext cx="7594997" cy="141636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Ренессанс адамды белсенді, өзін-өзі анықтайтын субъект ретінде қарастыруға жол ашты. Бұл дәуірде философиялық антропология қалыптасып, адамның жеке еркіндігі мен әлеуетіне баса назар аударылды.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774502" y="6560582"/>
            <a:ext cx="7594997" cy="106227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Адамның өмірдегі орны мен мақсаты тек жоғары күштерге емес, сонымен қатар оның өз таңдауына байланысты екендігі мойындалды.</a:t>
            </a:r>
            <a:endParaRPr lang="en-US" sz="17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23768" y="490061"/>
            <a:ext cx="10030778" cy="55685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500" dirty="0">
                <a:solidFill>
                  <a:srgbClr val="1B1B27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Психологияның философиядан бөлініп шығуы</a:t>
            </a:r>
            <a:endParaRPr lang="en-US" sz="35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3768" y="1514713"/>
            <a:ext cx="6474023" cy="647402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40228" y="1474589"/>
            <a:ext cx="6474023" cy="8554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XIX ғасырда психология философияның бір бөлігі болудан қалып, тәуелсіз ғылымға айналды. Бұл кезеңде психологияның эксперименттік және эмпирикалық әдістері дамыды.</a:t>
            </a:r>
            <a:endParaRPr lang="en-US" sz="1400" dirty="0"/>
          </a:p>
        </p:txBody>
      </p:sp>
      <p:sp>
        <p:nvSpPr>
          <p:cNvPr id="5" name="Text 2"/>
          <p:cNvSpPr/>
          <p:nvPr/>
        </p:nvSpPr>
        <p:spPr>
          <a:xfrm>
            <a:off x="7540228" y="2490430"/>
            <a:ext cx="6474023" cy="8554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b="1" dirty="0">
                <a:solidFill>
                  <a:srgbClr val="4967E9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Уильям Джеймс</a:t>
            </a:r>
            <a:r>
              <a:rPr lang="en-US" sz="140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 «қазіргі психологияның атасы» ретінде танылды. Ол рухани тәжірибелер мен психологиялық құбылыстар арасындағы байланысты зерттеп, сана ағыны концепциясын ұсынды.</a:t>
            </a:r>
            <a:endParaRPr lang="en-US" sz="1400" dirty="0"/>
          </a:p>
        </p:txBody>
      </p:sp>
      <p:sp>
        <p:nvSpPr>
          <p:cNvPr id="6" name="Text 3"/>
          <p:cNvSpPr/>
          <p:nvPr/>
        </p:nvSpPr>
        <p:spPr>
          <a:xfrm>
            <a:off x="623768" y="8389739"/>
            <a:ext cx="13382863" cy="28515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Бұл бөліну психологияға өзінің зерттеу әдістерін және пәнін тереңірек дамытуға мүмкіндік берді.</a:t>
            </a:r>
            <a:endParaRPr lang="en-US" sz="1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56159"/>
            <a:ext cx="11070193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Гуманистік психологияның пайда болуы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818567"/>
            <a:ext cx="13042821" cy="3136702"/>
          </a:xfrm>
          <a:prstGeom prst="roundRect">
            <a:avLst>
              <a:gd name="adj" fmla="val 3037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01410" y="2826187"/>
            <a:ext cx="4342448" cy="3121462"/>
          </a:xfrm>
          <a:prstGeom prst="roundRect">
            <a:avLst>
              <a:gd name="adj" fmla="val 3052"/>
            </a:avLst>
          </a:prstGeom>
          <a:solidFill>
            <a:srgbClr val="D2D9F9"/>
          </a:solidFill>
        </p:spPr>
      </p:sp>
      <p:sp>
        <p:nvSpPr>
          <p:cNvPr id="5" name="Text 3"/>
          <p:cNvSpPr/>
          <p:nvPr/>
        </p:nvSpPr>
        <p:spPr>
          <a:xfrm>
            <a:off x="1028224" y="3053001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Пайда болуы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028224" y="3543419"/>
            <a:ext cx="3888819" cy="217741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1960 жылдары АҚШ-та бихевиоризмнің мінез-құлыққа ғана бағытталуына және психоанализдің теріс жақтарына қарсы балама ретінде пайда болды.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5143857" y="2826187"/>
            <a:ext cx="4342567" cy="3121462"/>
          </a:xfrm>
          <a:prstGeom prst="rect">
            <a:avLst/>
          </a:prstGeom>
          <a:solidFill>
            <a:srgbClr val="D2D9F9"/>
          </a:solidFill>
        </p:spPr>
      </p:sp>
      <p:sp>
        <p:nvSpPr>
          <p:cNvPr id="8" name="Shape 6"/>
          <p:cNvSpPr/>
          <p:nvPr/>
        </p:nvSpPr>
        <p:spPr>
          <a:xfrm>
            <a:off x="5143857" y="2826187"/>
            <a:ext cx="30480" cy="3121462"/>
          </a:xfrm>
          <a:prstGeom prst="roundRect">
            <a:avLst>
              <a:gd name="adj" fmla="val 312558"/>
            </a:avLst>
          </a:prstGeom>
          <a:solidFill>
            <a:srgbClr val="B8BFDF"/>
          </a:solidFill>
        </p:spPr>
      </p:sp>
      <p:sp>
        <p:nvSpPr>
          <p:cNvPr id="9" name="Text 7"/>
          <p:cNvSpPr/>
          <p:nvPr/>
        </p:nvSpPr>
        <p:spPr>
          <a:xfrm>
            <a:off x="5370671" y="3053001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Негізгі идеялар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370671" y="3543419"/>
            <a:ext cx="3888938" cy="14516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Адамның өзін-өзі жетілдіруге, шығармашылыққа және еркіндікке ұмтылу қабілетіне ерекше назар аударады.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9486424" y="2826187"/>
            <a:ext cx="4342567" cy="3121462"/>
          </a:xfrm>
          <a:prstGeom prst="rect">
            <a:avLst/>
          </a:prstGeom>
          <a:solidFill>
            <a:srgbClr val="D2D9F9"/>
          </a:solidFill>
        </p:spPr>
      </p:sp>
      <p:sp>
        <p:nvSpPr>
          <p:cNvPr id="12" name="Shape 10"/>
          <p:cNvSpPr/>
          <p:nvPr/>
        </p:nvSpPr>
        <p:spPr>
          <a:xfrm>
            <a:off x="9486424" y="2826187"/>
            <a:ext cx="30480" cy="3121462"/>
          </a:xfrm>
          <a:prstGeom prst="roundRect">
            <a:avLst>
              <a:gd name="adj" fmla="val 312558"/>
            </a:avLst>
          </a:prstGeom>
          <a:solidFill>
            <a:srgbClr val="B8BFDF"/>
          </a:solidFill>
        </p:spPr>
      </p:sp>
      <p:sp>
        <p:nvSpPr>
          <p:cNvPr id="13" name="Text 11"/>
          <p:cNvSpPr/>
          <p:nvPr/>
        </p:nvSpPr>
        <p:spPr>
          <a:xfrm>
            <a:off x="9713238" y="3053001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Негізгі тұлғалар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9713238" y="3543419"/>
            <a:ext cx="3888938" cy="18145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Абрахам Маслоу (қажеттіліктер иерархиясы) және Карл Роджерс (клиентке бағытталған терапия) гуманистік психологияның іргетасын қалады.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793790" y="6210419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Гуманистік психология адамды әлеуетке толы, позитивті әрі бірегей тұлға ретінде қарастырады.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23768" y="490061"/>
            <a:ext cx="8223647" cy="55685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500" dirty="0">
                <a:solidFill>
                  <a:srgbClr val="1B1B27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Рухани психологияның ерекшеліктері</a:t>
            </a:r>
            <a:endParaRPr lang="en-US" sz="3500" dirty="0"/>
          </a:p>
        </p:txBody>
      </p:sp>
      <p:sp>
        <p:nvSpPr>
          <p:cNvPr id="3" name="Text 1"/>
          <p:cNvSpPr/>
          <p:nvPr/>
        </p:nvSpPr>
        <p:spPr>
          <a:xfrm>
            <a:off x="623768" y="1474589"/>
            <a:ext cx="6474023" cy="8554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Рухани психология адамды тек биологиялық және әлеуметтік тіршілік иесі ретінде ғана емес, сонымен қатар </a:t>
            </a:r>
            <a:r>
              <a:rPr lang="en-US" sz="1400" b="1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рухани өлшемдері бар тұтас жүйе</a:t>
            </a:r>
            <a:r>
              <a:rPr lang="en-US" sz="140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 ретінде қарастырады.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623768" y="2490430"/>
            <a:ext cx="6474023" cy="28515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140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Адамның жан, рух және тәннің бірлігін зерттейді.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623768" y="2837855"/>
            <a:ext cx="6474023" cy="8554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140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Дін мен ғылымның тоғысында тұрып, адамның ішкі әлеміне, мағына іздеуіне және трансцендентті тәжірибелерге баса назар аударады.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623768" y="3755588"/>
            <a:ext cx="6474023" cy="57030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140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Жеке өсу, мағыналы өмір сүру және рухани ояну мәселелерін қамтиды.</a:t>
            </a:r>
            <a:endParaRPr lang="en-US" sz="140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40228" y="1514713"/>
            <a:ext cx="6474023" cy="6474023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623768" y="8389739"/>
            <a:ext cx="13382863" cy="28515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Бұл бағыт адамның ішкі әлемінің байлығын және оның өмірлік мақсатын табудағы маңыздылығын көрсетеді.</a:t>
            </a:r>
            <a:endParaRPr lang="en-US" sz="1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37273"/>
            <a:ext cx="13042821" cy="141755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Философия мен психологияның қазіргі кездегі өзара байланысы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908459"/>
            <a:ext cx="6521410" cy="90725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20604" y="4042529"/>
            <a:ext cx="2887266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Философияның үлесі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1020604" y="4532948"/>
            <a:ext cx="6067782" cy="14516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Философиялық әдістер психологияда қолданылып, адам табиғатының терең этикалық және онтологиялық түсінігін береді. Ол психологиялық зерттеулердің концептуалды негізін қалайды.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2908459"/>
            <a:ext cx="6521410" cy="90725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542014" y="4042529"/>
            <a:ext cx="293560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Психологияның үлесі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7542014" y="4532948"/>
            <a:ext cx="6067782" cy="18145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Психология адам мінез-құлқын, санасын және эмоцияларын зерттей отырып, философиялық сұрақтарға (мысалы, сананың табиғаты, ерік бостандығы) эмпирикалық деректермен жауап іздейді.</a:t>
            </a:r>
            <a:endParaRPr lang="en-US" sz="1750" dirty="0"/>
          </a:p>
        </p:txBody>
      </p:sp>
      <p:sp>
        <p:nvSpPr>
          <p:cNvPr id="9" name="Text 5"/>
          <p:cNvSpPr/>
          <p:nvPr/>
        </p:nvSpPr>
        <p:spPr>
          <a:xfrm>
            <a:off x="793790" y="6829425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Бұл екі ғылым бір-бірін толықтырып, адам туралы кешенді білімді қалыптастырады.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0657" y="385524"/>
            <a:ext cx="6483310" cy="43815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dirty="0">
                <a:solidFill>
                  <a:srgbClr val="1B1B27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Адам туралы ғылымдардың болашағы</a:t>
            </a:r>
            <a:endParaRPr lang="en-US" sz="2750" dirty="0"/>
          </a:p>
        </p:txBody>
      </p:sp>
      <p:sp>
        <p:nvSpPr>
          <p:cNvPr id="3" name="Text 1"/>
          <p:cNvSpPr/>
          <p:nvPr/>
        </p:nvSpPr>
        <p:spPr>
          <a:xfrm>
            <a:off x="490657" y="1174075"/>
            <a:ext cx="2002512" cy="21907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4967E9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Пәнаралық интеграция</a:t>
            </a:r>
            <a:endParaRPr lang="en-US" sz="1350" dirty="0"/>
          </a:p>
        </p:txBody>
      </p:sp>
      <p:sp>
        <p:nvSpPr>
          <p:cNvPr id="4" name="Text 2"/>
          <p:cNvSpPr/>
          <p:nvPr/>
        </p:nvSpPr>
        <p:spPr>
          <a:xfrm>
            <a:off x="490657" y="1533287"/>
            <a:ext cx="6653570" cy="44862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Болашақта философия, психология, нейроғылым және рухани тәжірибелер арасындағы шекаралар жойылып, біртұтас пәнаралық зерттеулер дамиды.</a:t>
            </a:r>
            <a:endParaRPr lang="en-US" sz="11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0657" y="2139553"/>
            <a:ext cx="6653570" cy="665357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493794" y="1174075"/>
            <a:ext cx="2411611" cy="21907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4967E9"/>
                </a:solidFill>
                <a:latin typeface="Corben" panose="020F0505020000020004" pitchFamily="34" charset="0"/>
                <a:ea typeface="Corben" panose="020F0505020000020004" pitchFamily="34" charset="-122"/>
                <a:cs typeface="Corben" panose="020F0505020000020004" pitchFamily="34" charset="-120"/>
              </a:rPr>
              <a:t>Жаңа әдістер мен теориялар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7493794" y="1533287"/>
            <a:ext cx="6653570" cy="44862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Адамның жан-жақты дамуы мен өзін-өзі тануы үшін жаңа әдістер мен теориялар пайда болады. Бұл когнитивтік ғылымдар мен жасанды интеллект жетістіктерімен ұштасады.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90657" y="9108400"/>
            <a:ext cx="13649087" cy="22431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404155"/>
                </a:solidFill>
                <a:latin typeface="Nobile" panose="02000503050000020004" pitchFamily="34" charset="0"/>
                <a:ea typeface="Nobile" panose="02000503050000020004" pitchFamily="34" charset="-122"/>
                <a:cs typeface="Nobile" panose="02000503050000020004" pitchFamily="34" charset="-120"/>
              </a:rPr>
              <a:t>Біз адам санасының және мінез-құлқының күрделілігін тереңірек түсінуге жақынбыз.</a:t>
            </a:r>
            <a:endParaRPr lang="en-US" sz="11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4447</Words>
  <Application>WPS Presentation</Application>
  <PresentationFormat>On-screen Show (16:9)</PresentationFormat>
  <Paragraphs>103</Paragraphs>
  <Slides>10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4" baseType="lpstr">
      <vt:lpstr>Arial</vt:lpstr>
      <vt:lpstr>SimSun</vt:lpstr>
      <vt:lpstr>Wingdings</vt:lpstr>
      <vt:lpstr>Times New Roman</vt:lpstr>
      <vt:lpstr>Corben</vt:lpstr>
      <vt:lpstr>Corben</vt:lpstr>
      <vt:lpstr>Corben</vt:lpstr>
      <vt:lpstr>Nobile</vt:lpstr>
      <vt:lpstr>Nobile</vt:lpstr>
      <vt:lpstr>Nobile</vt:lpstr>
      <vt:lpstr>Microsoft YaHei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Гульнар Салимов�</cp:lastModifiedBy>
  <cp:revision>3</cp:revision>
  <dcterms:created xsi:type="dcterms:W3CDTF">2025-09-02T06:23:00Z</dcterms:created>
  <dcterms:modified xsi:type="dcterms:W3CDTF">2025-09-02T08:19:42Z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B597AB3C11D5417193193D2150E6A876_12</vt:lpwstr>
  </property>
  <property fmtid="{D5CDD505-2E9C-101B-9397-08002B2CF9AE}" pid="3" name="KSOProductBuildVer">
    <vt:lpwstr>1049-12.2.0.21931</vt:lpwstr>
  </property>
</Properties>
</file>